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58" r:id="rId5"/>
    <p:sldId id="257" r:id="rId6"/>
    <p:sldId id="263" r:id="rId7"/>
    <p:sldId id="260" r:id="rId8"/>
    <p:sldId id="262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69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261DA2-6063-EFA1-8F27-76EE5D803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723B4D-25F3-B1CF-AE0F-E735D93226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87C8EF-000B-3719-7B47-B1FBF58A4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8AAA992-5965-C425-DA0A-A09CAFB56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55EF50-8E6A-4A97-69A9-928D204CA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760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DD7634-172C-BFB5-5C98-F9858A8EB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8D9146D-F643-51EC-D3E4-2D63B95C5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623148E-961D-8D2D-AF33-F87B43D88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81B3A0-26E7-AB76-5E8E-EAF60996B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48871E1-F5FC-787E-6595-D16D3767B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7851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EFA5038-F4E3-5FD1-1286-F27B7EFBB8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319FCEC-5A95-8212-9A1D-E8BDD6EA1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95E657-D522-62E1-36FC-838866D71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276865-17F0-C188-0FC6-0AB9BDE7E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D0A713C-7985-47C7-9B3B-E322E7E94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156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246507-A9C9-5ABD-ADA6-6D88BDBB9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889742-2F6E-8C29-1D3B-4407ED150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694D1BD-9C60-ADE0-F561-9BC30FB4C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765E5A-CA90-66A8-CC65-0295CB78E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10A8A3-733D-641F-EDAC-5810FCC37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801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E0E0A9-C986-9213-6732-D2CF01548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FA6D2CF-A4AE-A6FA-9516-119F30AC2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8BA5A61-8709-4E3D-1DE6-3EA37CBC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74D5DC1-A848-7EBA-E040-0BFC6618A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A9A5E1A-6D5B-0493-116B-4A2D0510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151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80BC3-234D-10D0-888E-E52E33AA3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770C63-4DFC-783F-C2B0-DAEDBE7063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FC2D0A1-8B3B-6BFF-C65D-DBDFA801D1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FFF4661-B226-1B29-5B5B-DCCA21C29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DE06B64-5ABA-F40B-B9CD-2C856C96F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93F6EDA-37D5-06E5-A099-EDF9DD6F4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7448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CE571A-61B4-C5DA-52E6-0BADAA047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C3C1CBA-AE67-FAE3-D3C2-E76F05FDA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80C09AA-1183-9DF2-8143-091D0BF0B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505F86-4F06-3CB8-21B6-BCA42437BF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8577061-0245-9023-08E3-59EB57EA98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193F0DA-56B7-243C-0C8D-1D9A8A114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47EB6CB-4E9F-0CD0-773A-4655D2BED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22D07A2-F905-B370-B650-83192D08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6180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DE50E-7A02-B4F7-5595-E603C89D8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1A734D-FB54-11EB-0BB0-B70EC253C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1B7489A-A711-1E03-B0BE-8DFB0BCD5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0291C0-54D6-C32F-B048-D527ECA9D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8360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A3567DB-4127-4FB1-B5B5-44006A5FE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FE0F77E-2D07-8156-2AEE-3DC5D84CF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D1327D8-ADB3-8F1D-9548-76992C817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7110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008A51-6B31-7EBC-27F2-DE043030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BCE67F-0B0D-D6D3-A571-CD6ECC1AA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8CE094-F2A0-05FF-8AF9-ED51D5C1B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43C890C-26AE-8600-2CFD-A1B5EDDD8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36C4C0-41DF-F491-DF24-51E35AF95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65147F-C0B2-3475-510F-7FA09955F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650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777354-D201-4254-2CFE-558434221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C3745A7-44EF-7FD3-488F-9C76276214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A10C3BD-6416-2756-D69A-1ACB3EDCA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091E14-0099-B84D-BCA5-AA7031287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D29DE84-8FDE-0F09-EDC0-B3B2C8E7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7A3CB3F-34F5-430B-FE9C-1DEC45F24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413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F9A1E92-BE08-B996-7BC0-A2D304FD2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EAC5B60-3FC6-EF6C-B458-64DCA90C1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F9562CD-0482-AB19-4E88-FEBB874E7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1F8D65-2730-4E5D-991B-673FBAB3A90F}" type="datetimeFigureOut">
              <a:rPr lang="pt-BR" smtClean="0"/>
              <a:t>05/12/2025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FA59BE-EAF8-268A-65CC-1B5B89C6C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C94AA0-078A-0109-3D15-39FF8695B5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BBFF08-460A-4996-A630-3BABE46066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4523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Grupo de pessoas em pé&#10;&#10;Descrição gerada automaticamente">
            <a:extLst>
              <a:ext uri="{FF2B5EF4-FFF2-40B4-BE49-F238E27FC236}">
                <a16:creationId xmlns:a16="http://schemas.microsoft.com/office/drawing/2014/main" id="{D7464E29-12E0-2F25-388B-9FF05129DA5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0" y="-100207"/>
            <a:ext cx="12192000" cy="6958208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646DA595-914F-E3FD-2C8E-5E402F438084}"/>
              </a:ext>
            </a:extLst>
          </p:cNvPr>
          <p:cNvSpPr txBox="1">
            <a:spLocks/>
          </p:cNvSpPr>
          <p:nvPr/>
        </p:nvSpPr>
        <p:spPr>
          <a:xfrm>
            <a:off x="864523" y="1228700"/>
            <a:ext cx="9947564" cy="2387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indent="540385" algn="ctr">
              <a:lnSpc>
                <a:spcPct val="150000"/>
              </a:lnSpc>
              <a:spcAft>
                <a:spcPts val="600"/>
              </a:spcAft>
            </a:pPr>
            <a:r>
              <a:rPr lang="pt-BR" b="1" dirty="0"/>
              <a:t>FERRAMENTA DE APOIO À DECISÃO ao plamov NO ÂMBITO DO COMPREP</a:t>
            </a:r>
            <a:endParaRPr lang="pt-BR" sz="4400" dirty="0">
              <a:ea typeface="Times New Roman" panose="02020603050405020304" pitchFamily="18" charset="0"/>
            </a:endParaRPr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9EA1BAE5-9299-8EBE-B58F-D2773C2C9FA8}"/>
              </a:ext>
            </a:extLst>
          </p:cNvPr>
          <p:cNvSpPr txBox="1">
            <a:spLocks/>
          </p:cNvSpPr>
          <p:nvPr/>
        </p:nvSpPr>
        <p:spPr>
          <a:xfrm>
            <a:off x="1524000" y="3602037"/>
            <a:ext cx="9144000" cy="2818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pt-BR" dirty="0">
              <a:solidFill>
                <a:schemeClr val="tx1">
                  <a:lumMod val="95000"/>
                </a:schemeClr>
              </a:solidFill>
            </a:endParaRPr>
          </a:p>
          <a:p>
            <a:pPr marL="0" indent="0" algn="ctr">
              <a:buNone/>
            </a:pPr>
            <a:r>
              <a:rPr lang="pt-BR" sz="3200" b="1" dirty="0">
                <a:solidFill>
                  <a:schemeClr val="tx1">
                    <a:lumMod val="95000"/>
                  </a:schemeClr>
                </a:solidFill>
              </a:rPr>
              <a:t>Instituto de Aplicações Operacionais</a:t>
            </a:r>
            <a:endParaRPr lang="pt-BR" b="1" dirty="0">
              <a:solidFill>
                <a:schemeClr val="tx1">
                  <a:lumMod val="95000"/>
                </a:schemeClr>
              </a:solidFill>
            </a:endParaRPr>
          </a:p>
          <a:p>
            <a:pPr marL="0" indent="0" algn="ctr">
              <a:buNone/>
            </a:pPr>
            <a:endParaRPr lang="pt-BR" dirty="0">
              <a:solidFill>
                <a:schemeClr val="tx1">
                  <a:lumMod val="95000"/>
                </a:schemeClr>
              </a:solidFill>
            </a:endParaRPr>
          </a:p>
          <a:p>
            <a:pPr marL="0" indent="0" algn="ctr">
              <a:buNone/>
            </a:pPr>
            <a:r>
              <a:rPr lang="pt-BR" dirty="0" err="1">
                <a:solidFill>
                  <a:schemeClr val="tx1">
                    <a:lumMod val="95000"/>
                  </a:schemeClr>
                </a:solidFill>
              </a:rPr>
              <a:t>Maj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 err="1">
                <a:solidFill>
                  <a:schemeClr val="tx1">
                    <a:lumMod val="95000"/>
                  </a:schemeClr>
                </a:solidFill>
              </a:rPr>
              <a:t>Av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 Vitor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768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6C3BB-5EC6-D1EA-B9AA-32C8F7C06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6E4A498-C56D-29C1-8B13-F1E061D4B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19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52F8E-0A19-A692-7B60-71E18E317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7CC05B9E-BA4B-D355-922A-0540BD089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09" y="1593966"/>
            <a:ext cx="3310008" cy="2297066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E77125D8-D3E8-88B6-7DD9-D7CC71E1D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8051" y="1782327"/>
            <a:ext cx="3402527" cy="2014861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A7674175-7AAF-AFF3-915C-5D2A9C8434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0307" y="4586515"/>
            <a:ext cx="3279773" cy="1921483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55AE0726-05DE-DF61-FDD8-7408C17872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523" y="4481021"/>
            <a:ext cx="4183578" cy="1881833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22" name="Seta para a Direita 9">
            <a:extLst>
              <a:ext uri="{FF2B5EF4-FFF2-40B4-BE49-F238E27FC236}">
                <a16:creationId xmlns:a16="http://schemas.microsoft.com/office/drawing/2014/main" id="{FAFCDBFE-5FF6-B878-6282-3840FFCF254C}"/>
              </a:ext>
            </a:extLst>
          </p:cNvPr>
          <p:cNvSpPr/>
          <p:nvPr/>
        </p:nvSpPr>
        <p:spPr>
          <a:xfrm>
            <a:off x="4354286" y="2481943"/>
            <a:ext cx="1233714" cy="449943"/>
          </a:xfrm>
          <a:prstGeom prst="rightArrow">
            <a:avLst/>
          </a:prstGeom>
          <a:solidFill>
            <a:srgbClr val="F14124">
              <a:lumMod val="75000"/>
            </a:srgbClr>
          </a:solidFill>
          <a:ln w="15875" cap="rnd" cmpd="sng" algn="ctr">
            <a:solidFill>
              <a:srgbClr val="4E67C8">
                <a:shade val="50000"/>
                <a:hueMod val="94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3" name="Seta para a Direita 11">
            <a:extLst>
              <a:ext uri="{FF2B5EF4-FFF2-40B4-BE49-F238E27FC236}">
                <a16:creationId xmlns:a16="http://schemas.microsoft.com/office/drawing/2014/main" id="{1EFD0106-B425-8480-2268-6CEE1C40B61B}"/>
              </a:ext>
            </a:extLst>
          </p:cNvPr>
          <p:cNvSpPr/>
          <p:nvPr/>
        </p:nvSpPr>
        <p:spPr>
          <a:xfrm rot="5400000">
            <a:off x="7677412" y="3966880"/>
            <a:ext cx="613747" cy="449943"/>
          </a:xfrm>
          <a:prstGeom prst="rightArrow">
            <a:avLst/>
          </a:prstGeom>
          <a:solidFill>
            <a:srgbClr val="F14124">
              <a:lumMod val="75000"/>
            </a:srgbClr>
          </a:solidFill>
          <a:ln w="15875" cap="rnd" cmpd="sng" algn="ctr">
            <a:solidFill>
              <a:srgbClr val="4E67C8">
                <a:shade val="50000"/>
                <a:hueMod val="94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Seta para a Direita 13">
            <a:extLst>
              <a:ext uri="{FF2B5EF4-FFF2-40B4-BE49-F238E27FC236}">
                <a16:creationId xmlns:a16="http://schemas.microsoft.com/office/drawing/2014/main" id="{320F74BD-2FB5-05E8-3DCA-0582179E2FA1}"/>
              </a:ext>
            </a:extLst>
          </p:cNvPr>
          <p:cNvSpPr/>
          <p:nvPr/>
        </p:nvSpPr>
        <p:spPr>
          <a:xfrm rot="10800000">
            <a:off x="5209847" y="4971994"/>
            <a:ext cx="1233714" cy="449943"/>
          </a:xfrm>
          <a:prstGeom prst="rightArrow">
            <a:avLst/>
          </a:prstGeom>
          <a:solidFill>
            <a:srgbClr val="F14124">
              <a:lumMod val="75000"/>
            </a:srgbClr>
          </a:solidFill>
          <a:ln w="15875" cap="rnd" cmpd="sng" algn="ctr">
            <a:solidFill>
              <a:srgbClr val="4E67C8">
                <a:shade val="50000"/>
                <a:hueMod val="94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5" name="Seta para a Direita 14">
            <a:extLst>
              <a:ext uri="{FF2B5EF4-FFF2-40B4-BE49-F238E27FC236}">
                <a16:creationId xmlns:a16="http://schemas.microsoft.com/office/drawing/2014/main" id="{76C3399A-19A4-AF31-CA68-BA5F5BFCD43C}"/>
              </a:ext>
            </a:extLst>
          </p:cNvPr>
          <p:cNvSpPr/>
          <p:nvPr/>
        </p:nvSpPr>
        <p:spPr>
          <a:xfrm rot="16200000">
            <a:off x="2409065" y="4010309"/>
            <a:ext cx="440779" cy="363083"/>
          </a:xfrm>
          <a:prstGeom prst="rightArrow">
            <a:avLst/>
          </a:prstGeom>
          <a:solidFill>
            <a:srgbClr val="F14124">
              <a:lumMod val="75000"/>
            </a:srgbClr>
          </a:solidFill>
          <a:ln w="15875" cap="rnd" cmpd="sng" algn="ctr">
            <a:solidFill>
              <a:srgbClr val="4E67C8">
                <a:shade val="50000"/>
                <a:hueMod val="94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87F7A99-B6F1-3E7F-EE07-EF8AC8E81AC8}"/>
              </a:ext>
            </a:extLst>
          </p:cNvPr>
          <p:cNvSpPr txBox="1"/>
          <p:nvPr/>
        </p:nvSpPr>
        <p:spPr>
          <a:xfrm>
            <a:off x="1002082" y="425885"/>
            <a:ext cx="87807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/>
              <a:t>Metodologia atual</a:t>
            </a:r>
          </a:p>
        </p:txBody>
      </p:sp>
    </p:spTree>
    <p:extLst>
      <p:ext uri="{BB962C8B-B14F-4D97-AF65-F5344CB8AC3E}">
        <p14:creationId xmlns:p14="http://schemas.microsoft.com/office/powerpoint/2010/main" val="1958544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2DDD755-A2FB-0436-B0D0-22DD7A078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Seta: para Baixo 7">
            <a:extLst>
              <a:ext uri="{FF2B5EF4-FFF2-40B4-BE49-F238E27FC236}">
                <a16:creationId xmlns:a16="http://schemas.microsoft.com/office/drawing/2014/main" id="{C3FDD9E7-3E64-15E1-F496-C438EEE17A5D}"/>
              </a:ext>
            </a:extLst>
          </p:cNvPr>
          <p:cNvSpPr/>
          <p:nvPr/>
        </p:nvSpPr>
        <p:spPr>
          <a:xfrm>
            <a:off x="2254684" y="1114816"/>
            <a:ext cx="275573" cy="96450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B214BDC-E290-7489-1E8A-113C53A221AB}"/>
              </a:ext>
            </a:extLst>
          </p:cNvPr>
          <p:cNvSpPr txBox="1"/>
          <p:nvPr/>
        </p:nvSpPr>
        <p:spPr>
          <a:xfrm>
            <a:off x="1052187" y="468485"/>
            <a:ext cx="3582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Classificação dos militares conforme prioridade dada pela ICA 30-4</a:t>
            </a:r>
          </a:p>
        </p:txBody>
      </p:sp>
    </p:spTree>
    <p:extLst>
      <p:ext uri="{BB962C8B-B14F-4D97-AF65-F5344CB8AC3E}">
        <p14:creationId xmlns:p14="http://schemas.microsoft.com/office/powerpoint/2010/main" val="2704555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6166DA17-BF11-424A-A6C7-66EC471D51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25" t="2154" r="2819" b="2583"/>
          <a:stretch/>
        </p:blipFill>
        <p:spPr>
          <a:xfrm>
            <a:off x="1114816" y="463463"/>
            <a:ext cx="9995770" cy="622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9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1B7B94-8D0A-21C9-788D-FC55B7B86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0E2B0B2-0FC7-EFF2-4891-DCC311909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Seta: para Baixo 7">
            <a:extLst>
              <a:ext uri="{FF2B5EF4-FFF2-40B4-BE49-F238E27FC236}">
                <a16:creationId xmlns:a16="http://schemas.microsoft.com/office/drawing/2014/main" id="{E8B013EF-8F74-098C-E4C0-3210CE46815E}"/>
              </a:ext>
            </a:extLst>
          </p:cNvPr>
          <p:cNvSpPr/>
          <p:nvPr/>
        </p:nvSpPr>
        <p:spPr>
          <a:xfrm>
            <a:off x="2254684" y="1114816"/>
            <a:ext cx="275573" cy="96450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26044C8-90F1-F756-440E-7694E7E8CDB6}"/>
              </a:ext>
            </a:extLst>
          </p:cNvPr>
          <p:cNvSpPr txBox="1"/>
          <p:nvPr/>
        </p:nvSpPr>
        <p:spPr>
          <a:xfrm>
            <a:off x="1052187" y="468485"/>
            <a:ext cx="3582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Classificação dos militares conforme prioridade dada pela ICA 30-4</a:t>
            </a:r>
          </a:p>
        </p:txBody>
      </p:sp>
      <p:sp>
        <p:nvSpPr>
          <p:cNvPr id="10" name="Seta: para Baixo 9">
            <a:extLst>
              <a:ext uri="{FF2B5EF4-FFF2-40B4-BE49-F238E27FC236}">
                <a16:creationId xmlns:a16="http://schemas.microsoft.com/office/drawing/2014/main" id="{CD51C629-32BA-607A-DD22-12388A6F4908}"/>
              </a:ext>
            </a:extLst>
          </p:cNvPr>
          <p:cNvSpPr/>
          <p:nvPr/>
        </p:nvSpPr>
        <p:spPr>
          <a:xfrm>
            <a:off x="10864240" y="1114816"/>
            <a:ext cx="275573" cy="96450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8D65BDA-0EC2-3CFC-9440-59102FED6544}"/>
              </a:ext>
            </a:extLst>
          </p:cNvPr>
          <p:cNvSpPr txBox="1"/>
          <p:nvPr/>
        </p:nvSpPr>
        <p:spPr>
          <a:xfrm>
            <a:off x="7557372" y="514651"/>
            <a:ext cx="32404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Puxa os dados  de TP do SIGPES e Classifica das OM conforme taxa de ocupação e quantidade de vagas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953E5E70-AAED-F41E-76EA-54E34F0118D4}"/>
              </a:ext>
            </a:extLst>
          </p:cNvPr>
          <p:cNvSpPr/>
          <p:nvPr/>
        </p:nvSpPr>
        <p:spPr>
          <a:xfrm>
            <a:off x="10584493" y="2133600"/>
            <a:ext cx="1503123" cy="4304778"/>
          </a:xfrm>
          <a:prstGeom prst="roundRect">
            <a:avLst>
              <a:gd name="adj" fmla="val 11598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966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DCD8E9-E83D-15DE-3896-3628A5D22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03DB453-5317-10FC-5DA8-01F979415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eta: em Forma de U 6">
            <a:extLst>
              <a:ext uri="{FF2B5EF4-FFF2-40B4-BE49-F238E27FC236}">
                <a16:creationId xmlns:a16="http://schemas.microsoft.com/office/drawing/2014/main" id="{75A41261-2ADE-B7CD-D027-3B18C8FE6B14}"/>
              </a:ext>
            </a:extLst>
          </p:cNvPr>
          <p:cNvSpPr/>
          <p:nvPr/>
        </p:nvSpPr>
        <p:spPr>
          <a:xfrm>
            <a:off x="7139417" y="1691083"/>
            <a:ext cx="4008329" cy="688932"/>
          </a:xfrm>
          <a:prstGeom prst="uturnArrow">
            <a:avLst>
              <a:gd name="adj1" fmla="val 9023"/>
              <a:gd name="adj2" fmla="val 18241"/>
              <a:gd name="adj3" fmla="val 23157"/>
              <a:gd name="adj4" fmla="val 50000"/>
              <a:gd name="adj5" fmla="val 94909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Seta: Dobrada 1">
            <a:extLst>
              <a:ext uri="{FF2B5EF4-FFF2-40B4-BE49-F238E27FC236}">
                <a16:creationId xmlns:a16="http://schemas.microsoft.com/office/drawing/2014/main" id="{65FAE9AA-6699-6F85-DAD5-3590565DECC8}"/>
              </a:ext>
            </a:extLst>
          </p:cNvPr>
          <p:cNvSpPr/>
          <p:nvPr/>
        </p:nvSpPr>
        <p:spPr>
          <a:xfrm flipV="1">
            <a:off x="9082414" y="2709586"/>
            <a:ext cx="737226" cy="563671"/>
          </a:xfrm>
          <a:prstGeom prst="bentArrow">
            <a:avLst>
              <a:gd name="adj1" fmla="val 10355"/>
              <a:gd name="adj2" fmla="val 18616"/>
              <a:gd name="adj3" fmla="val 25000"/>
              <a:gd name="adj4" fmla="val 43750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" name="Seta: em Forma de U 2">
            <a:extLst>
              <a:ext uri="{FF2B5EF4-FFF2-40B4-BE49-F238E27FC236}">
                <a16:creationId xmlns:a16="http://schemas.microsoft.com/office/drawing/2014/main" id="{D6E9255D-C791-7F67-8984-D0A31C04DD0E}"/>
              </a:ext>
            </a:extLst>
          </p:cNvPr>
          <p:cNvSpPr/>
          <p:nvPr/>
        </p:nvSpPr>
        <p:spPr>
          <a:xfrm>
            <a:off x="701155" y="1896533"/>
            <a:ext cx="9577378" cy="483482"/>
          </a:xfrm>
          <a:prstGeom prst="uturnArrow">
            <a:avLst>
              <a:gd name="adj1" fmla="val 13939"/>
              <a:gd name="adj2" fmla="val 25000"/>
              <a:gd name="adj3" fmla="val 25000"/>
              <a:gd name="adj4" fmla="val 50000"/>
              <a:gd name="adj5" fmla="val 94909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Seta: Dobrada 3">
            <a:extLst>
              <a:ext uri="{FF2B5EF4-FFF2-40B4-BE49-F238E27FC236}">
                <a16:creationId xmlns:a16="http://schemas.microsoft.com/office/drawing/2014/main" id="{34C5E293-F5E9-F543-018D-B4B802D0B329}"/>
              </a:ext>
            </a:extLst>
          </p:cNvPr>
          <p:cNvSpPr/>
          <p:nvPr/>
        </p:nvSpPr>
        <p:spPr>
          <a:xfrm flipV="1">
            <a:off x="8252680" y="2709584"/>
            <a:ext cx="1566960" cy="224115"/>
          </a:xfrm>
          <a:prstGeom prst="bentArrow">
            <a:avLst>
              <a:gd name="adj1" fmla="val 23577"/>
              <a:gd name="adj2" fmla="val 29949"/>
              <a:gd name="adj3" fmla="val 43889"/>
              <a:gd name="adj4" fmla="val 43750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1CE15BC-CF71-8B03-01B5-58B6BFE9FE48}"/>
              </a:ext>
            </a:extLst>
          </p:cNvPr>
          <p:cNvSpPr txBox="1"/>
          <p:nvPr/>
        </p:nvSpPr>
        <p:spPr>
          <a:xfrm>
            <a:off x="1888286" y="1609142"/>
            <a:ext cx="20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Localidade atual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72514D5-3275-8D7D-55CC-BEA8DB997444}"/>
              </a:ext>
            </a:extLst>
          </p:cNvPr>
          <p:cNvSpPr txBox="1"/>
          <p:nvPr/>
        </p:nvSpPr>
        <p:spPr>
          <a:xfrm>
            <a:off x="8558221" y="1367137"/>
            <a:ext cx="117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1ª opção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9980D54-EA8A-79BE-24C5-910C4EA9056D}"/>
              </a:ext>
            </a:extLst>
          </p:cNvPr>
          <p:cNvSpPr txBox="1"/>
          <p:nvPr/>
        </p:nvSpPr>
        <p:spPr>
          <a:xfrm>
            <a:off x="7865441" y="2893936"/>
            <a:ext cx="1170719" cy="369332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pt-BR" dirty="0"/>
              <a:t>2ª opção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0E8C242-212B-6422-1B55-4D0F2F12E97C}"/>
              </a:ext>
            </a:extLst>
          </p:cNvPr>
          <p:cNvSpPr txBox="1"/>
          <p:nvPr/>
        </p:nvSpPr>
        <p:spPr>
          <a:xfrm>
            <a:off x="8788308" y="3159508"/>
            <a:ext cx="1170719" cy="369332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pt-BR" dirty="0"/>
              <a:t>3ª opção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05B23E87-740F-7FC8-348F-0C24E6D94AE7}"/>
              </a:ext>
            </a:extLst>
          </p:cNvPr>
          <p:cNvSpPr/>
          <p:nvPr/>
        </p:nvSpPr>
        <p:spPr>
          <a:xfrm>
            <a:off x="9779000" y="2341880"/>
            <a:ext cx="2286000" cy="42672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B4FC265-2AD2-7541-5415-DF01C138EE78}"/>
              </a:ext>
            </a:extLst>
          </p:cNvPr>
          <p:cNvSpPr txBox="1"/>
          <p:nvPr/>
        </p:nvSpPr>
        <p:spPr>
          <a:xfrm>
            <a:off x="9860280" y="2784722"/>
            <a:ext cx="2204720" cy="369332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Intenção do militar</a:t>
            </a: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8E43158C-FCB0-B111-4483-EA3940F0FE6E}"/>
              </a:ext>
            </a:extLst>
          </p:cNvPr>
          <p:cNvSpPr/>
          <p:nvPr/>
        </p:nvSpPr>
        <p:spPr>
          <a:xfrm>
            <a:off x="0" y="6536267"/>
            <a:ext cx="9313333" cy="262466"/>
          </a:xfrm>
          <a:prstGeom prst="round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DB9C2F2-04D5-EF48-D792-1F2C403444E0}"/>
              </a:ext>
            </a:extLst>
          </p:cNvPr>
          <p:cNvSpPr txBox="1"/>
          <p:nvPr/>
        </p:nvSpPr>
        <p:spPr>
          <a:xfrm>
            <a:off x="789140" y="6134726"/>
            <a:ext cx="6037545" cy="369332"/>
          </a:xfrm>
          <a:prstGeom prst="rect">
            <a:avLst/>
          </a:prstGeom>
          <a:solidFill>
            <a:schemeClr val="bg2">
              <a:lumMod val="75000"/>
              <a:alpha val="5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Avisos importantes e considerações sobre o futuro</a:t>
            </a:r>
          </a:p>
        </p:txBody>
      </p:sp>
    </p:spTree>
    <p:extLst>
      <p:ext uri="{BB962C8B-B14F-4D97-AF65-F5344CB8AC3E}">
        <p14:creationId xmlns:p14="http://schemas.microsoft.com/office/powerpoint/2010/main" val="383659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 animBg="1"/>
      <p:bldP spid="3" grpId="0" animBg="1"/>
      <p:bldP spid="4" grpId="0" animBg="1"/>
      <p:bldP spid="6" grpId="0"/>
      <p:bldP spid="8" grpId="0"/>
      <p:bldP spid="9" grpId="0"/>
      <p:bldP spid="10" grpId="0"/>
      <p:bldP spid="11" grpId="0" animBg="1"/>
      <p:bldP spid="12" grpId="0" animBg="1"/>
      <p:bldP spid="1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883B8-2151-180E-6F8B-F0EEA96C5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EE2FE79-8125-6377-F295-1F1D71A5F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A1EF88C9-2E3C-61C2-B3AD-32BCEF2C4FF2}"/>
              </a:ext>
            </a:extLst>
          </p:cNvPr>
          <p:cNvSpPr/>
          <p:nvPr/>
        </p:nvSpPr>
        <p:spPr>
          <a:xfrm>
            <a:off x="5887233" y="2091847"/>
            <a:ext cx="1089764" cy="443421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D5F9F06-6103-E628-F95A-34956075BAFB}"/>
              </a:ext>
            </a:extLst>
          </p:cNvPr>
          <p:cNvSpPr txBox="1"/>
          <p:nvPr/>
        </p:nvSpPr>
        <p:spPr>
          <a:xfrm>
            <a:off x="1377863" y="726510"/>
            <a:ext cx="2805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Possibilidade de análise de capacidades específicas dos militares</a:t>
            </a:r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E6493657-F41D-1C0D-5B39-754CA897D087}"/>
              </a:ext>
            </a:extLst>
          </p:cNvPr>
          <p:cNvCxnSpPr/>
          <p:nvPr/>
        </p:nvCxnSpPr>
        <p:spPr>
          <a:xfrm>
            <a:off x="3682652" y="1649840"/>
            <a:ext cx="2204581" cy="4420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9C21C927-F743-0B6F-EEBC-E5171366866B}"/>
              </a:ext>
            </a:extLst>
          </p:cNvPr>
          <p:cNvSpPr txBox="1"/>
          <p:nvPr/>
        </p:nvSpPr>
        <p:spPr>
          <a:xfrm>
            <a:off x="8059454" y="778702"/>
            <a:ext cx="2988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Cruzamento das capacidades individuais com as necessidades organizacionais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8F4D6EB9-2E13-AB93-6190-0F119E109EDE}"/>
              </a:ext>
            </a:extLst>
          </p:cNvPr>
          <p:cNvCxnSpPr>
            <a:cxnSpLocks/>
          </p:cNvCxnSpPr>
          <p:nvPr/>
        </p:nvCxnSpPr>
        <p:spPr>
          <a:xfrm flipV="1">
            <a:off x="7085556" y="1870843"/>
            <a:ext cx="941539" cy="2210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9F4C2DBA-4F88-5305-7113-F209FA0674B5}"/>
              </a:ext>
            </a:extLst>
          </p:cNvPr>
          <p:cNvCxnSpPr>
            <a:cxnSpLocks/>
          </p:cNvCxnSpPr>
          <p:nvPr/>
        </p:nvCxnSpPr>
        <p:spPr>
          <a:xfrm>
            <a:off x="10083452" y="1649840"/>
            <a:ext cx="513567" cy="3291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62602FB2-CF34-46BA-D393-436BA8F2C55C}"/>
              </a:ext>
            </a:extLst>
          </p:cNvPr>
          <p:cNvSpPr txBox="1"/>
          <p:nvPr/>
        </p:nvSpPr>
        <p:spPr>
          <a:xfrm>
            <a:off x="1171098" y="3748241"/>
            <a:ext cx="4355055" cy="1298882"/>
          </a:xfrm>
          <a:prstGeom prst="rect">
            <a:avLst/>
          </a:prstGeom>
          <a:solidFill>
            <a:schemeClr val="bg2">
              <a:lumMod val="90000"/>
              <a:alpha val="83000"/>
            </a:schemeClr>
          </a:solidFill>
          <a:ln w="28575">
            <a:solidFill>
              <a:schemeClr val="tx1"/>
            </a:solidFill>
          </a:ln>
          <a:effectLst>
            <a:softEdge rad="0"/>
          </a:effec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Automatização de tarefas repetitivas</a:t>
            </a:r>
          </a:p>
          <a:p>
            <a:pPr lvl="0">
              <a:lnSpc>
                <a:spcPct val="150000"/>
              </a:lnSpc>
            </a:pPr>
            <a:r>
              <a:rPr lang="pt-BR" dirty="0"/>
              <a:t>Eficiência na análise</a:t>
            </a:r>
          </a:p>
          <a:p>
            <a:pPr lvl="0">
              <a:lnSpc>
                <a:spcPct val="150000"/>
              </a:lnSpc>
            </a:pPr>
            <a:r>
              <a:rPr lang="pt-BR" dirty="0"/>
              <a:t>Redução de inconsistências </a:t>
            </a:r>
          </a:p>
        </p:txBody>
      </p:sp>
    </p:spTree>
    <p:extLst>
      <p:ext uri="{BB962C8B-B14F-4D97-AF65-F5344CB8AC3E}">
        <p14:creationId xmlns:p14="http://schemas.microsoft.com/office/powerpoint/2010/main" val="141928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7" grpId="0"/>
      <p:bldP spid="19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101</Words>
  <Application>Microsoft Office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Century Gothic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vitor alexandrino</dc:creator>
  <cp:lastModifiedBy>vitor alexandrino</cp:lastModifiedBy>
  <cp:revision>1</cp:revision>
  <dcterms:created xsi:type="dcterms:W3CDTF">2025-12-05T11:11:46Z</dcterms:created>
  <dcterms:modified xsi:type="dcterms:W3CDTF">2025-12-05T13:58:01Z</dcterms:modified>
</cp:coreProperties>
</file>

<file path=docProps/thumbnail.jpeg>
</file>